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69" d="100"/>
          <a:sy n="69" d="100"/>
        </p:scale>
        <p:origin x="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E9958182-ACBF-47CB-ACCC-3A3D49CF26B2}" type="datetimeFigureOut">
              <a:rPr lang="da-DK" smtClean="0"/>
              <a:t>19-04-2017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159021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E9958182-ACBF-47CB-ACCC-3A3D49CF26B2}" type="datetimeFigureOut">
              <a:rPr lang="da-DK" smtClean="0"/>
              <a:t>19-04-2017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26642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E9958182-ACBF-47CB-ACCC-3A3D49CF26B2}" type="datetimeFigureOut">
              <a:rPr lang="da-DK" smtClean="0"/>
              <a:t>19-04-2017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230244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E9958182-ACBF-47CB-ACCC-3A3D49CF26B2}" type="datetimeFigureOut">
              <a:rPr lang="da-DK" smtClean="0"/>
              <a:t>19-04-2017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429064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958182-ACBF-47CB-ACCC-3A3D49CF26B2}" type="datetimeFigureOut">
              <a:rPr lang="da-DK" smtClean="0"/>
              <a:t>19-04-2017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425847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E9958182-ACBF-47CB-ACCC-3A3D49CF26B2}" type="datetimeFigureOut">
              <a:rPr lang="da-DK" smtClean="0"/>
              <a:t>19-04-2017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189870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E9958182-ACBF-47CB-ACCC-3A3D49CF26B2}" type="datetimeFigureOut">
              <a:rPr lang="da-DK" smtClean="0"/>
              <a:t>19-04-2017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308369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E9958182-ACBF-47CB-ACCC-3A3D49CF26B2}" type="datetimeFigureOut">
              <a:rPr lang="da-DK" smtClean="0"/>
              <a:t>19-04-2017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68681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58182-ACBF-47CB-ACCC-3A3D49CF26B2}" type="datetimeFigureOut">
              <a:rPr lang="da-DK" smtClean="0"/>
              <a:t>19-04-2017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90847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958182-ACBF-47CB-ACCC-3A3D49CF26B2}" type="datetimeFigureOut">
              <a:rPr lang="da-DK" smtClean="0"/>
              <a:t>19-04-2017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111385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958182-ACBF-47CB-ACCC-3A3D49CF26B2}" type="datetimeFigureOut">
              <a:rPr lang="da-DK" smtClean="0"/>
              <a:t>19-04-2017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31D485C-CB32-4EED-9DA6-F250211B57BC}" type="slidenum">
              <a:rPr lang="da-DK" smtClean="0"/>
              <a:t>‹#›</a:t>
            </a:fld>
            <a:endParaRPr lang="da-DK"/>
          </a:p>
        </p:txBody>
      </p:sp>
    </p:spTree>
    <p:extLst>
      <p:ext uri="{BB962C8B-B14F-4D97-AF65-F5344CB8AC3E}">
        <p14:creationId xmlns:p14="http://schemas.microsoft.com/office/powerpoint/2010/main" val="261442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58182-ACBF-47CB-ACCC-3A3D49CF26B2}" type="datetimeFigureOut">
              <a:rPr lang="da-DK" smtClean="0"/>
              <a:t>19-04-2017</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D485C-CB32-4EED-9DA6-F250211B57BC}" type="slidenum">
              <a:rPr lang="da-DK" smtClean="0"/>
              <a:t>‹#›</a:t>
            </a:fld>
            <a:endParaRPr lang="da-DK"/>
          </a:p>
        </p:txBody>
      </p:sp>
    </p:spTree>
    <p:extLst>
      <p:ext uri="{BB962C8B-B14F-4D97-AF65-F5344CB8AC3E}">
        <p14:creationId xmlns:p14="http://schemas.microsoft.com/office/powerpoint/2010/main" val="39567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sz="3600" dirty="0"/>
              <a:t>Fra Bondegrupper til bondeforeninger – kapacitetsudvikling af danske civilsamfundsorganisationers arbejde med udvikling og konsolidering af bondeforeninger</a:t>
            </a:r>
          </a:p>
        </p:txBody>
      </p:sp>
      <p:sp>
        <p:nvSpPr>
          <p:cNvPr id="3" name="Subtitle 2"/>
          <p:cNvSpPr>
            <a:spLocks noGrp="1"/>
          </p:cNvSpPr>
          <p:nvPr>
            <p:ph type="subTitle" idx="1"/>
          </p:nvPr>
        </p:nvSpPr>
        <p:spPr/>
        <p:txBody>
          <a:bodyPr>
            <a:normAutofit/>
          </a:bodyPr>
          <a:lstStyle/>
          <a:p>
            <a:r>
              <a:rPr lang="da-DK" sz="2000" dirty="0"/>
              <a:t>De deltagende organisationer ønsker at styrke deres arbejde med udvikling af bondeforeninger i Syd, så de udvikles til demokratiske og bæredygtige civilsamfundsaktører, der kan sikre medlemmernes adgang til basale rettigheder. Det afgørende er at bøndernes organisering bevæger sig fra gruppe til foreningsniveau, hvis bæredygtigheden skal sikres</a:t>
            </a:r>
          </a:p>
        </p:txBody>
      </p:sp>
    </p:spTree>
    <p:extLst>
      <p:ext uri="{BB962C8B-B14F-4D97-AF65-F5344CB8AC3E}">
        <p14:creationId xmlns:p14="http://schemas.microsoft.com/office/powerpoint/2010/main" val="161360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Research </a:t>
            </a:r>
            <a:r>
              <a:rPr lang="da-DK" dirty="0" err="1"/>
              <a:t>findings</a:t>
            </a:r>
            <a:r>
              <a:rPr lang="da-DK" dirty="0"/>
              <a:t>:</a:t>
            </a:r>
          </a:p>
        </p:txBody>
      </p:sp>
      <p:sp>
        <p:nvSpPr>
          <p:cNvPr id="3" name="Content Placeholder 2"/>
          <p:cNvSpPr>
            <a:spLocks noGrp="1"/>
          </p:cNvSpPr>
          <p:nvPr>
            <p:ph idx="1"/>
          </p:nvPr>
        </p:nvSpPr>
        <p:spPr/>
        <p:txBody>
          <a:bodyPr>
            <a:normAutofit/>
          </a:bodyPr>
          <a:lstStyle/>
          <a:p>
            <a:r>
              <a:rPr lang="da-DK" sz="3600" dirty="0" err="1"/>
              <a:t>Members</a:t>
            </a:r>
            <a:r>
              <a:rPr lang="da-DK" sz="3600" dirty="0"/>
              <a:t> </a:t>
            </a:r>
            <a:r>
              <a:rPr lang="da-DK" sz="3600" dirty="0" err="1"/>
              <a:t>will</a:t>
            </a:r>
            <a:r>
              <a:rPr lang="da-DK" sz="3600" dirty="0"/>
              <a:t> </a:t>
            </a:r>
            <a:r>
              <a:rPr lang="da-DK" sz="3600" dirty="0" err="1"/>
              <a:t>take</a:t>
            </a:r>
            <a:r>
              <a:rPr lang="da-DK" sz="3600" dirty="0"/>
              <a:t> </a:t>
            </a:r>
            <a:r>
              <a:rPr lang="da-DK" sz="3600" dirty="0" err="1"/>
              <a:t>ownership</a:t>
            </a:r>
            <a:r>
              <a:rPr lang="da-DK" sz="3600" dirty="0"/>
              <a:t> to an </a:t>
            </a:r>
            <a:r>
              <a:rPr lang="da-DK" sz="3600" dirty="0" err="1"/>
              <a:t>organization</a:t>
            </a:r>
            <a:r>
              <a:rPr lang="da-DK" sz="3600" dirty="0"/>
              <a:t> </a:t>
            </a:r>
            <a:r>
              <a:rPr lang="da-DK" sz="3600" dirty="0" err="1"/>
              <a:t>if</a:t>
            </a:r>
            <a:r>
              <a:rPr lang="da-DK" sz="3600" dirty="0"/>
              <a:t> it fulfils </a:t>
            </a:r>
            <a:r>
              <a:rPr lang="da-DK" sz="3600" dirty="0" err="1"/>
              <a:t>what</a:t>
            </a:r>
            <a:r>
              <a:rPr lang="da-DK" sz="3600" dirty="0"/>
              <a:t> </a:t>
            </a:r>
            <a:r>
              <a:rPr lang="da-DK" sz="3600" dirty="0" err="1"/>
              <a:t>they</a:t>
            </a:r>
            <a:r>
              <a:rPr lang="da-DK" sz="3600" dirty="0"/>
              <a:t> </a:t>
            </a:r>
            <a:r>
              <a:rPr lang="da-DK" sz="3600" dirty="0" err="1"/>
              <a:t>see</a:t>
            </a:r>
            <a:r>
              <a:rPr lang="da-DK" sz="3600" dirty="0"/>
              <a:t> as </a:t>
            </a:r>
            <a:r>
              <a:rPr lang="da-DK" sz="3600" dirty="0" err="1"/>
              <a:t>it’s</a:t>
            </a:r>
            <a:r>
              <a:rPr lang="da-DK" sz="3600" dirty="0"/>
              <a:t> mission – </a:t>
            </a:r>
            <a:r>
              <a:rPr lang="da-DK" sz="3600" dirty="0" err="1"/>
              <a:t>if</a:t>
            </a:r>
            <a:r>
              <a:rPr lang="da-DK" sz="3600" dirty="0"/>
              <a:t> </a:t>
            </a:r>
            <a:r>
              <a:rPr lang="da-DK" sz="3600" dirty="0" err="1"/>
              <a:t>they</a:t>
            </a:r>
            <a:r>
              <a:rPr lang="da-DK" sz="3600" dirty="0"/>
              <a:t> </a:t>
            </a:r>
            <a:r>
              <a:rPr lang="da-DK" sz="3600" dirty="0" err="1"/>
              <a:t>get</a:t>
            </a:r>
            <a:r>
              <a:rPr lang="da-DK" sz="3600" dirty="0"/>
              <a:t> the </a:t>
            </a:r>
            <a:r>
              <a:rPr lang="da-DK" sz="3600" dirty="0" err="1"/>
              <a:t>expected</a:t>
            </a:r>
            <a:r>
              <a:rPr lang="da-DK" sz="3600" dirty="0"/>
              <a:t> </a:t>
            </a:r>
            <a:r>
              <a:rPr lang="da-DK" sz="3600" dirty="0" err="1"/>
              <a:t>benefits</a:t>
            </a:r>
            <a:r>
              <a:rPr lang="da-DK" sz="3600" dirty="0"/>
              <a:t> from the </a:t>
            </a:r>
            <a:r>
              <a:rPr lang="da-DK" sz="3600" dirty="0" err="1"/>
              <a:t>organization</a:t>
            </a:r>
            <a:r>
              <a:rPr lang="da-DK" sz="3600" dirty="0"/>
              <a:t>.</a:t>
            </a:r>
          </a:p>
        </p:txBody>
      </p:sp>
    </p:spTree>
    <p:extLst>
      <p:ext uri="{BB962C8B-B14F-4D97-AF65-F5344CB8AC3E}">
        <p14:creationId xmlns:p14="http://schemas.microsoft.com/office/powerpoint/2010/main" val="301008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1st.threshold</a:t>
            </a:r>
          </a:p>
        </p:txBody>
      </p:sp>
      <p:sp>
        <p:nvSpPr>
          <p:cNvPr id="3" name="Content Placeholder 2"/>
          <p:cNvSpPr>
            <a:spLocks noGrp="1"/>
          </p:cNvSpPr>
          <p:nvPr>
            <p:ph idx="1"/>
          </p:nvPr>
        </p:nvSpPr>
        <p:spPr>
          <a:xfrm rot="20700000">
            <a:off x="838200" y="1825625"/>
            <a:ext cx="10515600" cy="4351338"/>
          </a:xfrm>
        </p:spPr>
        <p:txBody>
          <a:bodyPr/>
          <a:lstStyle/>
          <a:p>
            <a:r>
              <a:rPr lang="en-US" sz="3600" dirty="0"/>
              <a:t>Ensure the (expected) DRO members ownership of a project or program by their participation in the design of the program or project.</a:t>
            </a:r>
            <a:endParaRPr lang="da-DK" sz="3600" dirty="0"/>
          </a:p>
          <a:p>
            <a:endParaRPr lang="da-DK" dirty="0"/>
          </a:p>
        </p:txBody>
      </p:sp>
    </p:spTree>
    <p:extLst>
      <p:ext uri="{BB962C8B-B14F-4D97-AF65-F5344CB8AC3E}">
        <p14:creationId xmlns:p14="http://schemas.microsoft.com/office/powerpoint/2010/main" val="300872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sz="2800" b="1" dirty="0">
                <a:latin typeface="+mn-lt"/>
              </a:rPr>
              <a:t>Group </a:t>
            </a:r>
            <a:r>
              <a:rPr lang="da-DK" sz="2800" b="1" dirty="0" err="1">
                <a:latin typeface="+mn-lt"/>
              </a:rPr>
              <a:t>work</a:t>
            </a:r>
            <a:r>
              <a:rPr lang="da-DK" sz="2800" b="1" dirty="0">
                <a:latin typeface="+mn-lt"/>
              </a:rPr>
              <a:t>: </a:t>
            </a:r>
            <a:br>
              <a:rPr lang="da-DK" sz="2800" dirty="0">
                <a:latin typeface="+mn-lt"/>
              </a:rPr>
            </a:br>
            <a:r>
              <a:rPr lang="da-DK" sz="2800" dirty="0">
                <a:latin typeface="+mn-lt"/>
              </a:rPr>
              <a:t>1.Find </a:t>
            </a:r>
            <a:r>
              <a:rPr lang="da-DK" sz="2800" dirty="0" err="1">
                <a:latin typeface="+mn-lt"/>
              </a:rPr>
              <a:t>examples</a:t>
            </a:r>
            <a:r>
              <a:rPr lang="da-DK" sz="2800" dirty="0">
                <a:latin typeface="+mn-lt"/>
              </a:rPr>
              <a:t> of </a:t>
            </a:r>
            <a:r>
              <a:rPr lang="da-DK" sz="2800" dirty="0" err="1">
                <a:latin typeface="+mn-lt"/>
              </a:rPr>
              <a:t>areas</a:t>
            </a:r>
            <a:r>
              <a:rPr lang="da-DK" sz="2800" dirty="0">
                <a:latin typeface="+mn-lt"/>
              </a:rPr>
              <a:t> </a:t>
            </a:r>
            <a:r>
              <a:rPr lang="da-DK" sz="2800" dirty="0" err="1">
                <a:latin typeface="+mn-lt"/>
              </a:rPr>
              <a:t>where</a:t>
            </a:r>
            <a:r>
              <a:rPr lang="da-DK" sz="2800" dirty="0">
                <a:latin typeface="+mn-lt"/>
              </a:rPr>
              <a:t> </a:t>
            </a:r>
            <a:r>
              <a:rPr lang="da-DK" sz="2800" dirty="0" err="1">
                <a:latin typeface="+mn-lt"/>
              </a:rPr>
              <a:t>we</a:t>
            </a:r>
            <a:r>
              <a:rPr lang="da-DK" sz="2800" dirty="0">
                <a:latin typeface="+mn-lt"/>
              </a:rPr>
              <a:t> ask </a:t>
            </a:r>
            <a:r>
              <a:rPr lang="da-DK" sz="2800" dirty="0" err="1">
                <a:latin typeface="+mn-lt"/>
              </a:rPr>
              <a:t>local</a:t>
            </a:r>
            <a:r>
              <a:rPr lang="da-DK" sz="2800" dirty="0">
                <a:latin typeface="+mn-lt"/>
              </a:rPr>
              <a:t> </a:t>
            </a:r>
            <a:r>
              <a:rPr lang="da-DK" sz="2800" dirty="0" err="1">
                <a:latin typeface="+mn-lt"/>
              </a:rPr>
              <a:t>communities</a:t>
            </a:r>
            <a:r>
              <a:rPr lang="da-DK" sz="2800" dirty="0">
                <a:latin typeface="+mn-lt"/>
              </a:rPr>
              <a:t> to </a:t>
            </a:r>
            <a:r>
              <a:rPr lang="da-DK" sz="2800" dirty="0" err="1">
                <a:latin typeface="+mn-lt"/>
              </a:rPr>
              <a:t>leave</a:t>
            </a:r>
            <a:r>
              <a:rPr lang="da-DK" sz="2800" dirty="0">
                <a:latin typeface="+mn-lt"/>
              </a:rPr>
              <a:t> </a:t>
            </a:r>
            <a:r>
              <a:rPr lang="da-DK" sz="2800" dirty="0" err="1">
                <a:latin typeface="+mn-lt"/>
              </a:rPr>
              <a:t>their</a:t>
            </a:r>
            <a:r>
              <a:rPr lang="da-DK" sz="2800" dirty="0">
                <a:latin typeface="+mn-lt"/>
              </a:rPr>
              <a:t> </a:t>
            </a:r>
            <a:r>
              <a:rPr lang="da-DK" sz="2800" dirty="0" err="1">
                <a:latin typeface="+mn-lt"/>
              </a:rPr>
              <a:t>knowledge</a:t>
            </a:r>
            <a:r>
              <a:rPr lang="da-DK" sz="2800" dirty="0">
                <a:latin typeface="+mn-lt"/>
              </a:rPr>
              <a:t> and institutions, and </a:t>
            </a:r>
            <a:r>
              <a:rPr lang="da-DK" sz="2800" dirty="0" err="1">
                <a:latin typeface="+mn-lt"/>
              </a:rPr>
              <a:t>where</a:t>
            </a:r>
            <a:r>
              <a:rPr lang="da-DK" sz="2800" dirty="0">
                <a:latin typeface="+mn-lt"/>
              </a:rPr>
              <a:t> </a:t>
            </a:r>
            <a:r>
              <a:rPr lang="da-DK" sz="2800" dirty="0" err="1">
                <a:latin typeface="+mn-lt"/>
              </a:rPr>
              <a:t>they</a:t>
            </a:r>
            <a:r>
              <a:rPr lang="da-DK" sz="2800" dirty="0">
                <a:latin typeface="+mn-lt"/>
              </a:rPr>
              <a:t> </a:t>
            </a:r>
            <a:r>
              <a:rPr lang="da-DK" sz="2800" dirty="0" err="1">
                <a:latin typeface="+mn-lt"/>
              </a:rPr>
              <a:t>if</a:t>
            </a:r>
            <a:r>
              <a:rPr lang="da-DK" sz="2800" dirty="0">
                <a:latin typeface="+mn-lt"/>
              </a:rPr>
              <a:t> </a:t>
            </a:r>
            <a:r>
              <a:rPr lang="da-DK" sz="2800" dirty="0" err="1">
                <a:latin typeface="+mn-lt"/>
              </a:rPr>
              <a:t>they</a:t>
            </a:r>
            <a:r>
              <a:rPr lang="da-DK" sz="2800" dirty="0">
                <a:latin typeface="+mn-lt"/>
              </a:rPr>
              <a:t> </a:t>
            </a:r>
            <a:r>
              <a:rPr lang="da-DK" sz="2800" dirty="0" err="1">
                <a:latin typeface="+mn-lt"/>
              </a:rPr>
              <a:t>learn</a:t>
            </a:r>
            <a:r>
              <a:rPr lang="da-DK" sz="2800" dirty="0">
                <a:latin typeface="+mn-lt"/>
              </a:rPr>
              <a:t> the </a:t>
            </a:r>
            <a:r>
              <a:rPr lang="da-DK" sz="2800" dirty="0" err="1">
                <a:latin typeface="+mn-lt"/>
              </a:rPr>
              <a:t>language</a:t>
            </a:r>
            <a:r>
              <a:rPr lang="da-DK" sz="2800" dirty="0">
                <a:latin typeface="+mn-lt"/>
              </a:rPr>
              <a:t> of </a:t>
            </a:r>
            <a:r>
              <a:rPr lang="da-DK" sz="2800" dirty="0" err="1">
                <a:latin typeface="+mn-lt"/>
              </a:rPr>
              <a:t>others</a:t>
            </a:r>
            <a:r>
              <a:rPr lang="da-DK" sz="2800" dirty="0">
                <a:latin typeface="+mn-lt"/>
              </a:rPr>
              <a:t> find </a:t>
            </a:r>
            <a:r>
              <a:rPr lang="da-DK" sz="2800" dirty="0" err="1">
                <a:latin typeface="+mn-lt"/>
              </a:rPr>
              <a:t>valuable</a:t>
            </a:r>
            <a:r>
              <a:rPr lang="da-DK" sz="2800" dirty="0">
                <a:latin typeface="+mn-lt"/>
              </a:rPr>
              <a:t> </a:t>
            </a:r>
            <a:r>
              <a:rPr lang="da-DK" sz="2800" dirty="0" err="1">
                <a:latin typeface="+mn-lt"/>
              </a:rPr>
              <a:t>resources</a:t>
            </a:r>
            <a:r>
              <a:rPr lang="da-DK" sz="2800" dirty="0">
                <a:latin typeface="+mn-lt"/>
              </a:rPr>
              <a:t> and support</a:t>
            </a:r>
            <a:br>
              <a:rPr lang="da-DK" sz="2800" dirty="0">
                <a:latin typeface="+mn-lt"/>
              </a:rPr>
            </a:br>
            <a:r>
              <a:rPr lang="da-DK" sz="2800" dirty="0">
                <a:latin typeface="+mn-lt"/>
              </a:rPr>
              <a:t>2.How </a:t>
            </a:r>
            <a:r>
              <a:rPr lang="da-DK" sz="2800" dirty="0" err="1">
                <a:latin typeface="+mn-lt"/>
              </a:rPr>
              <a:t>can</a:t>
            </a:r>
            <a:r>
              <a:rPr lang="da-DK" sz="2800" dirty="0">
                <a:latin typeface="+mn-lt"/>
              </a:rPr>
              <a:t> </a:t>
            </a:r>
            <a:r>
              <a:rPr lang="da-DK" sz="2800" dirty="0" err="1">
                <a:latin typeface="+mn-lt"/>
              </a:rPr>
              <a:t>we</a:t>
            </a:r>
            <a:r>
              <a:rPr lang="da-DK" sz="2800" dirty="0">
                <a:latin typeface="+mn-lt"/>
              </a:rPr>
              <a:t> </a:t>
            </a:r>
            <a:r>
              <a:rPr lang="da-DK" sz="2800" dirty="0" err="1">
                <a:latin typeface="+mn-lt"/>
              </a:rPr>
              <a:t>become</a:t>
            </a:r>
            <a:r>
              <a:rPr lang="da-DK" sz="2800" dirty="0">
                <a:latin typeface="+mn-lt"/>
              </a:rPr>
              <a:t> participants in </a:t>
            </a:r>
            <a:r>
              <a:rPr lang="da-DK" sz="2800" dirty="0" err="1">
                <a:latin typeface="+mn-lt"/>
              </a:rPr>
              <a:t>other</a:t>
            </a:r>
            <a:r>
              <a:rPr lang="da-DK" sz="2800" dirty="0">
                <a:latin typeface="+mn-lt"/>
              </a:rPr>
              <a:t> </a:t>
            </a:r>
            <a:r>
              <a:rPr lang="da-DK" sz="2800" dirty="0" err="1">
                <a:latin typeface="+mn-lt"/>
              </a:rPr>
              <a:t>peoples</a:t>
            </a:r>
            <a:r>
              <a:rPr lang="da-DK" sz="2800" dirty="0">
                <a:latin typeface="+mn-lt"/>
              </a:rPr>
              <a:t> </a:t>
            </a:r>
            <a:r>
              <a:rPr lang="da-DK" sz="2800" dirty="0" err="1">
                <a:latin typeface="+mn-lt"/>
              </a:rPr>
              <a:t>processes</a:t>
            </a:r>
            <a:r>
              <a:rPr lang="da-DK" sz="2800" dirty="0">
                <a:latin typeface="+mn-lt"/>
              </a:rPr>
              <a:t> in </a:t>
            </a:r>
            <a:r>
              <a:rPr lang="da-DK" sz="2800" dirty="0" err="1">
                <a:latin typeface="+mn-lt"/>
              </a:rPr>
              <a:t>these</a:t>
            </a:r>
            <a:r>
              <a:rPr lang="da-DK" sz="2800" dirty="0">
                <a:latin typeface="+mn-lt"/>
              </a:rPr>
              <a:t> </a:t>
            </a:r>
            <a:r>
              <a:rPr lang="da-DK" sz="2800" dirty="0" err="1">
                <a:latin typeface="+mn-lt"/>
              </a:rPr>
              <a:t>areas</a:t>
            </a:r>
            <a:r>
              <a:rPr lang="da-DK" sz="2800" dirty="0">
                <a:latin typeface="+mn-lt"/>
              </a:rPr>
              <a:t>?</a:t>
            </a:r>
            <a:br>
              <a:rPr lang="da-DK" sz="2800" dirty="0">
                <a:latin typeface="+mn-lt"/>
              </a:rPr>
            </a:br>
            <a:endParaRPr lang="da-DK" sz="2800" dirty="0">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2600" dirty="0"/>
          </a:p>
          <a:p>
            <a:pPr marL="0" indent="0">
              <a:buNone/>
            </a:pPr>
            <a:r>
              <a:rPr lang="en-US" sz="2600" dirty="0"/>
              <a:t>“ </a:t>
            </a:r>
            <a:r>
              <a:rPr lang="en-US" sz="2600" i="1" dirty="0"/>
              <a:t>Participation as typically understood and practiced retains a legacy of a top-down view of social change: it invites ‘communities’ into development processes and development decision making, it respects their voices and their presence, but asks them, in effect, to leave their knowledge and institutions at the door “</a:t>
            </a:r>
            <a:endParaRPr lang="da-DK" sz="2600" i="1" dirty="0"/>
          </a:p>
          <a:p>
            <a:pPr marL="0" indent="0">
              <a:buNone/>
            </a:pPr>
            <a:r>
              <a:rPr lang="en-US" sz="2600" i="1" dirty="0"/>
              <a:t>And further</a:t>
            </a:r>
            <a:endParaRPr lang="da-DK" sz="2600" i="1" dirty="0"/>
          </a:p>
          <a:p>
            <a:pPr marL="0" indent="0">
              <a:buNone/>
            </a:pPr>
            <a:r>
              <a:rPr lang="en-US" sz="2600" i="1" dirty="0"/>
              <a:t> “The response of communities to the invited political spaces determined by outside development agents (NGOs) requires community members to willingly learn their language, participate in their procedures, and acculturate themselves, bit by bit, to their institutions. These journeys into foreign institutional terrain are difficult but potentially valuable: those  who can learn to translate their needs into the language of others may find valuable resources and support” (</a:t>
            </a:r>
            <a:r>
              <a:rPr lang="en-US" sz="2600" i="1" dirty="0" err="1"/>
              <a:t>Eversole</a:t>
            </a:r>
            <a:r>
              <a:rPr lang="en-US" sz="2600" i="1" dirty="0"/>
              <a:t>, 2010:35). </a:t>
            </a:r>
            <a:endParaRPr lang="da-DK" sz="2600" i="1" dirty="0"/>
          </a:p>
          <a:p>
            <a:endParaRPr lang="da-DK" dirty="0"/>
          </a:p>
        </p:txBody>
      </p:sp>
    </p:spTree>
    <p:extLst>
      <p:ext uri="{BB962C8B-B14F-4D97-AF65-F5344CB8AC3E}">
        <p14:creationId xmlns:p14="http://schemas.microsoft.com/office/powerpoint/2010/main" val="183115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Seeds</a:t>
            </a:r>
            <a:r>
              <a:rPr lang="da-DK" dirty="0"/>
              <a:t> </a:t>
            </a:r>
            <a:r>
              <a:rPr lang="da-DK" dirty="0" err="1"/>
              <a:t>capital</a:t>
            </a:r>
            <a:r>
              <a:rPr lang="da-DK" dirty="0"/>
              <a:t> - </a:t>
            </a:r>
            <a:r>
              <a:rPr lang="da-DK" dirty="0" err="1"/>
              <a:t>measurement</a:t>
            </a:r>
            <a:r>
              <a:rPr lang="da-DK" dirty="0"/>
              <a:t> of </a:t>
            </a:r>
            <a:r>
              <a:rPr lang="da-DK" dirty="0" err="1"/>
              <a:t>interest</a:t>
            </a:r>
            <a:endParaRPr lang="da-DK"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2186" y="1825625"/>
            <a:ext cx="2447627" cy="4351338"/>
          </a:xfrm>
        </p:spPr>
      </p:pic>
      <p:sp>
        <p:nvSpPr>
          <p:cNvPr id="6" name="TextBox 5"/>
          <p:cNvSpPr txBox="1"/>
          <p:nvPr/>
        </p:nvSpPr>
        <p:spPr>
          <a:xfrm>
            <a:off x="646546" y="1939636"/>
            <a:ext cx="3629890" cy="1200329"/>
          </a:xfrm>
          <a:prstGeom prst="rect">
            <a:avLst/>
          </a:prstGeom>
          <a:noFill/>
        </p:spPr>
        <p:txBody>
          <a:bodyPr wrap="square" rtlCol="0">
            <a:spAutoFit/>
          </a:bodyPr>
          <a:lstStyle/>
          <a:p>
            <a:r>
              <a:rPr lang="da-DK" dirty="0"/>
              <a:t>Fred the </a:t>
            </a:r>
            <a:r>
              <a:rPr lang="da-DK" dirty="0" err="1"/>
              <a:t>staff</a:t>
            </a:r>
            <a:r>
              <a:rPr lang="da-DK" dirty="0"/>
              <a:t> in charge of marketing in PHCS with a farmer. </a:t>
            </a:r>
            <a:r>
              <a:rPr lang="da-DK" dirty="0" err="1"/>
              <a:t>They</a:t>
            </a:r>
            <a:r>
              <a:rPr lang="da-DK" dirty="0"/>
              <a:t> measure the kg. to </a:t>
            </a:r>
            <a:r>
              <a:rPr lang="da-DK" dirty="0" err="1"/>
              <a:t>be</a:t>
            </a:r>
            <a:r>
              <a:rPr lang="da-DK" dirty="0"/>
              <a:t> </a:t>
            </a:r>
            <a:r>
              <a:rPr lang="da-DK" dirty="0" err="1"/>
              <a:t>paid</a:t>
            </a:r>
            <a:r>
              <a:rPr lang="da-DK" dirty="0"/>
              <a:t>  to cover </a:t>
            </a:r>
            <a:r>
              <a:rPr lang="da-DK" dirty="0" err="1"/>
              <a:t>loan</a:t>
            </a:r>
            <a:r>
              <a:rPr lang="da-DK" dirty="0"/>
              <a:t> and </a:t>
            </a:r>
            <a:r>
              <a:rPr lang="da-DK" dirty="0" err="1"/>
              <a:t>interest</a:t>
            </a:r>
            <a:r>
              <a:rPr lang="da-DK" dirty="0"/>
              <a:t>.</a:t>
            </a:r>
          </a:p>
        </p:txBody>
      </p:sp>
    </p:spTree>
    <p:extLst>
      <p:ext uri="{BB962C8B-B14F-4D97-AF65-F5344CB8AC3E}">
        <p14:creationId xmlns:p14="http://schemas.microsoft.com/office/powerpoint/2010/main" val="200931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cooperate (or federate)?</a:t>
            </a:r>
            <a:br>
              <a:rPr lang="en-US" dirty="0"/>
            </a:br>
            <a:r>
              <a:rPr lang="en-US" dirty="0"/>
              <a:t>- What is the right time to federate?</a:t>
            </a:r>
            <a:endParaRPr lang="da-DK" dirty="0"/>
          </a:p>
        </p:txBody>
      </p:sp>
      <p:sp>
        <p:nvSpPr>
          <p:cNvPr id="3" name="Content Placeholder 2"/>
          <p:cNvSpPr>
            <a:spLocks noGrp="1"/>
          </p:cNvSpPr>
          <p:nvPr>
            <p:ph idx="1"/>
          </p:nvPr>
        </p:nvSpPr>
        <p:spPr/>
        <p:txBody>
          <a:bodyPr>
            <a:normAutofit fontScale="92500"/>
          </a:bodyPr>
          <a:lstStyle/>
          <a:p>
            <a:r>
              <a:rPr lang="da-DK" sz="3200" dirty="0" err="1"/>
              <a:t>When</a:t>
            </a:r>
            <a:r>
              <a:rPr lang="da-DK" sz="3200" dirty="0"/>
              <a:t> </a:t>
            </a:r>
            <a:r>
              <a:rPr lang="da-DK" sz="3200" dirty="0" err="1"/>
              <a:t>are</a:t>
            </a:r>
            <a:r>
              <a:rPr lang="da-DK" sz="3200" dirty="0"/>
              <a:t> the </a:t>
            </a:r>
            <a:r>
              <a:rPr lang="da-DK" sz="3200" dirty="0" err="1"/>
              <a:t>groups</a:t>
            </a:r>
            <a:r>
              <a:rPr lang="da-DK" sz="3200" dirty="0"/>
              <a:t> </a:t>
            </a:r>
            <a:r>
              <a:rPr lang="da-DK" sz="3200" dirty="0" err="1"/>
              <a:t>ready</a:t>
            </a:r>
            <a:r>
              <a:rPr lang="da-DK" sz="3200" dirty="0"/>
              <a:t> to </a:t>
            </a:r>
            <a:r>
              <a:rPr lang="da-DK" sz="3200" dirty="0" err="1"/>
              <a:t>federate</a:t>
            </a:r>
            <a:r>
              <a:rPr lang="da-DK" sz="3200" dirty="0"/>
              <a:t>?</a:t>
            </a:r>
          </a:p>
          <a:p>
            <a:pPr marL="0" indent="0">
              <a:buNone/>
            </a:pPr>
            <a:r>
              <a:rPr lang="da-DK" sz="3200" dirty="0"/>
              <a:t>PHCS : The </a:t>
            </a:r>
            <a:r>
              <a:rPr lang="da-DK" sz="3200" dirty="0" err="1"/>
              <a:t>understanding</a:t>
            </a:r>
            <a:r>
              <a:rPr lang="da-DK" sz="3200" dirty="0"/>
              <a:t> of the </a:t>
            </a:r>
            <a:r>
              <a:rPr lang="da-DK" sz="3200" dirty="0" err="1"/>
              <a:t>advantage</a:t>
            </a:r>
            <a:r>
              <a:rPr lang="da-DK" sz="3200" dirty="0"/>
              <a:t> of </a:t>
            </a:r>
            <a:r>
              <a:rPr lang="da-DK" sz="3200" dirty="0" err="1"/>
              <a:t>saving</a:t>
            </a:r>
            <a:r>
              <a:rPr lang="da-DK" sz="3200" dirty="0"/>
              <a:t> has </a:t>
            </a:r>
            <a:r>
              <a:rPr lang="da-DK" sz="3200" dirty="0" err="1"/>
              <a:t>come</a:t>
            </a:r>
            <a:r>
              <a:rPr lang="da-DK" sz="3200" dirty="0"/>
              <a:t> </a:t>
            </a:r>
            <a:r>
              <a:rPr lang="da-DK" sz="3200" dirty="0" err="1"/>
              <a:t>late</a:t>
            </a:r>
            <a:r>
              <a:rPr lang="da-DK" sz="3200" dirty="0"/>
              <a:t> to the </a:t>
            </a:r>
            <a:r>
              <a:rPr lang="da-DK" sz="3200" dirty="0" err="1"/>
              <a:t>leaders</a:t>
            </a:r>
            <a:r>
              <a:rPr lang="da-DK" sz="3200" dirty="0"/>
              <a:t> (</a:t>
            </a:r>
            <a:r>
              <a:rPr lang="da-DK" sz="3200" dirty="0" err="1"/>
              <a:t>only</a:t>
            </a:r>
            <a:r>
              <a:rPr lang="da-DK" sz="3200" dirty="0"/>
              <a:t> </a:t>
            </a:r>
            <a:r>
              <a:rPr lang="da-DK" sz="3200" dirty="0" err="1"/>
              <a:t>after</a:t>
            </a:r>
            <a:r>
              <a:rPr lang="da-DK" sz="3200" dirty="0"/>
              <a:t> </a:t>
            </a:r>
            <a:r>
              <a:rPr lang="da-DK" sz="3200" dirty="0" err="1"/>
              <a:t>seeing</a:t>
            </a:r>
            <a:r>
              <a:rPr lang="da-DK" sz="3200" dirty="0"/>
              <a:t> </a:t>
            </a:r>
            <a:r>
              <a:rPr lang="da-DK" sz="3200" dirty="0" err="1"/>
              <a:t>that</a:t>
            </a:r>
            <a:r>
              <a:rPr lang="da-DK" sz="3200" dirty="0"/>
              <a:t> the </a:t>
            </a:r>
            <a:r>
              <a:rPr lang="da-DK" sz="3200" dirty="0" err="1"/>
              <a:t>groups</a:t>
            </a:r>
            <a:r>
              <a:rPr lang="da-DK" sz="3200" dirty="0"/>
              <a:t> with </a:t>
            </a:r>
            <a:r>
              <a:rPr lang="da-DK" sz="3200" dirty="0" err="1"/>
              <a:t>saving</a:t>
            </a:r>
            <a:r>
              <a:rPr lang="da-DK" sz="3200" dirty="0"/>
              <a:t> do </a:t>
            </a:r>
            <a:r>
              <a:rPr lang="da-DK" sz="3200" dirty="0" err="1"/>
              <a:t>better</a:t>
            </a:r>
            <a:r>
              <a:rPr lang="da-DK" sz="3200" dirty="0"/>
              <a:t>).</a:t>
            </a:r>
          </a:p>
          <a:p>
            <a:pPr marL="0" indent="0">
              <a:buNone/>
            </a:pPr>
            <a:r>
              <a:rPr lang="da-DK" sz="3200" dirty="0"/>
              <a:t>The organisation </a:t>
            </a:r>
            <a:r>
              <a:rPr lang="da-DK" sz="3200" dirty="0" err="1"/>
              <a:t>allowed</a:t>
            </a:r>
            <a:r>
              <a:rPr lang="da-DK" sz="3200" dirty="0"/>
              <a:t> a fast growing </a:t>
            </a:r>
            <a:r>
              <a:rPr lang="da-DK" sz="3200" dirty="0" err="1"/>
              <a:t>number</a:t>
            </a:r>
            <a:r>
              <a:rPr lang="da-DK" sz="3200" dirty="0"/>
              <a:t> of </a:t>
            </a:r>
            <a:r>
              <a:rPr lang="da-DK" sz="3200" dirty="0" err="1"/>
              <a:t>members</a:t>
            </a:r>
            <a:r>
              <a:rPr lang="da-DK" sz="3200" dirty="0"/>
              <a:t> to </a:t>
            </a:r>
            <a:r>
              <a:rPr lang="da-DK" sz="3200" dirty="0" err="1"/>
              <a:t>receive</a:t>
            </a:r>
            <a:r>
              <a:rPr lang="da-DK" sz="3200" dirty="0"/>
              <a:t> </a:t>
            </a:r>
            <a:r>
              <a:rPr lang="da-DK" sz="3200" dirty="0" err="1"/>
              <a:t>seeds</a:t>
            </a:r>
            <a:r>
              <a:rPr lang="da-DK" sz="3200" dirty="0"/>
              <a:t> in 2015 </a:t>
            </a:r>
            <a:r>
              <a:rPr lang="da-DK" sz="3200" dirty="0" err="1"/>
              <a:t>without</a:t>
            </a:r>
            <a:r>
              <a:rPr lang="da-DK" sz="3200" dirty="0"/>
              <a:t> </a:t>
            </a:r>
            <a:r>
              <a:rPr lang="da-DK" sz="3200" dirty="0" err="1"/>
              <a:t>estimating</a:t>
            </a:r>
            <a:r>
              <a:rPr lang="da-DK" sz="3200" dirty="0"/>
              <a:t> </a:t>
            </a:r>
            <a:r>
              <a:rPr lang="da-DK" sz="3200" dirty="0" err="1"/>
              <a:t>if</a:t>
            </a:r>
            <a:r>
              <a:rPr lang="da-DK" sz="3200" dirty="0"/>
              <a:t> </a:t>
            </a:r>
            <a:r>
              <a:rPr lang="da-DK" sz="3200" dirty="0" err="1"/>
              <a:t>they</a:t>
            </a:r>
            <a:r>
              <a:rPr lang="da-DK" sz="3200" dirty="0"/>
              <a:t> </a:t>
            </a:r>
            <a:r>
              <a:rPr lang="da-DK" sz="3200" dirty="0" err="1"/>
              <a:t>could</a:t>
            </a:r>
            <a:r>
              <a:rPr lang="da-DK" sz="3200" dirty="0"/>
              <a:t> </a:t>
            </a:r>
            <a:r>
              <a:rPr lang="da-DK" sz="3200" dirty="0" err="1"/>
              <a:t>be</a:t>
            </a:r>
            <a:r>
              <a:rPr lang="da-DK" sz="3200" dirty="0"/>
              <a:t> </a:t>
            </a:r>
            <a:r>
              <a:rPr lang="da-DK" sz="3200" dirty="0" err="1"/>
              <a:t>trusted</a:t>
            </a:r>
            <a:endParaRPr lang="da-DK" sz="3200" dirty="0"/>
          </a:p>
          <a:p>
            <a:pPr marL="0" indent="0">
              <a:buNone/>
            </a:pPr>
            <a:endParaRPr lang="da-DK" sz="3200" dirty="0"/>
          </a:p>
          <a:p>
            <a:pPr marL="0" indent="0">
              <a:buNone/>
            </a:pPr>
            <a:r>
              <a:rPr lang="da-DK" sz="3200" dirty="0"/>
              <a:t>It is a general observation </a:t>
            </a:r>
            <a:r>
              <a:rPr lang="da-DK" sz="3200" dirty="0" err="1"/>
              <a:t>that</a:t>
            </a:r>
            <a:r>
              <a:rPr lang="da-DK" sz="3200" dirty="0"/>
              <a:t> men </a:t>
            </a:r>
            <a:r>
              <a:rPr lang="da-DK" sz="3200" dirty="0" err="1"/>
              <a:t>only</a:t>
            </a:r>
            <a:r>
              <a:rPr lang="da-DK" sz="3200" dirty="0"/>
              <a:t> start </a:t>
            </a:r>
            <a:r>
              <a:rPr lang="da-DK" sz="3200" dirty="0" err="1"/>
              <a:t>saving</a:t>
            </a:r>
            <a:r>
              <a:rPr lang="da-DK" sz="3200" dirty="0"/>
              <a:t> </a:t>
            </a:r>
            <a:r>
              <a:rPr lang="da-DK" sz="3200" dirty="0" err="1"/>
              <a:t>after</a:t>
            </a:r>
            <a:r>
              <a:rPr lang="da-DK" sz="3200" dirty="0"/>
              <a:t> </a:t>
            </a:r>
            <a:r>
              <a:rPr lang="da-DK" sz="3200" dirty="0" err="1"/>
              <a:t>seeing</a:t>
            </a:r>
            <a:r>
              <a:rPr lang="da-DK" sz="3200" dirty="0"/>
              <a:t> the </a:t>
            </a:r>
            <a:r>
              <a:rPr lang="da-DK" sz="3200" dirty="0" err="1"/>
              <a:t>success</a:t>
            </a:r>
            <a:r>
              <a:rPr lang="da-DK" sz="3200" dirty="0"/>
              <a:t> of the </a:t>
            </a:r>
            <a:r>
              <a:rPr lang="da-DK" sz="3200" dirty="0" err="1"/>
              <a:t>women</a:t>
            </a:r>
            <a:r>
              <a:rPr lang="da-DK" sz="3200" dirty="0"/>
              <a:t> </a:t>
            </a:r>
            <a:r>
              <a:rPr lang="da-DK" sz="3200" dirty="0" err="1"/>
              <a:t>groups</a:t>
            </a:r>
            <a:r>
              <a:rPr lang="da-DK" sz="3200" dirty="0"/>
              <a:t>.</a:t>
            </a:r>
          </a:p>
        </p:txBody>
      </p:sp>
    </p:spTree>
    <p:extLst>
      <p:ext uri="{BB962C8B-B14F-4D97-AF65-F5344CB8AC3E}">
        <p14:creationId xmlns:p14="http://schemas.microsoft.com/office/powerpoint/2010/main" val="235148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2400" dirty="0"/>
              <a:t>Can </a:t>
            </a:r>
            <a:r>
              <a:rPr lang="da-DK" sz="2400" dirty="0" err="1"/>
              <a:t>women</a:t>
            </a:r>
            <a:r>
              <a:rPr lang="da-DK" sz="2400" dirty="0"/>
              <a:t> </a:t>
            </a:r>
            <a:r>
              <a:rPr lang="da-DK" sz="2400" dirty="0" err="1"/>
              <a:t>groups</a:t>
            </a:r>
            <a:r>
              <a:rPr lang="da-DK" sz="2400" dirty="0"/>
              <a:t> </a:t>
            </a:r>
            <a:r>
              <a:rPr lang="da-DK" sz="2400" dirty="0" err="1"/>
              <a:t>be</a:t>
            </a:r>
            <a:r>
              <a:rPr lang="da-DK" sz="2400" dirty="0"/>
              <a:t> a </a:t>
            </a:r>
            <a:r>
              <a:rPr lang="da-DK" sz="2400" dirty="0" err="1"/>
              <a:t>tool</a:t>
            </a:r>
            <a:r>
              <a:rPr lang="da-DK" sz="2400" dirty="0"/>
              <a:t> for </a:t>
            </a:r>
            <a:r>
              <a:rPr lang="da-DK" sz="2400" dirty="0" err="1"/>
              <a:t>empowerment</a:t>
            </a:r>
            <a:r>
              <a:rPr lang="da-DK" sz="2400" dirty="0"/>
              <a:t> of </a:t>
            </a:r>
            <a:r>
              <a:rPr lang="da-DK" sz="2400" dirty="0" err="1"/>
              <a:t>women</a:t>
            </a:r>
            <a:r>
              <a:rPr lang="da-DK" sz="2400" dirty="0"/>
              <a:t> </a:t>
            </a:r>
            <a:r>
              <a:rPr lang="da-DK" sz="2400" dirty="0" err="1"/>
              <a:t>also</a:t>
            </a:r>
            <a:r>
              <a:rPr lang="da-DK" sz="2400" dirty="0"/>
              <a:t> </a:t>
            </a:r>
            <a:r>
              <a:rPr lang="da-DK" sz="2400" dirty="0" err="1"/>
              <a:t>if</a:t>
            </a:r>
            <a:r>
              <a:rPr lang="da-DK" sz="2400" dirty="0"/>
              <a:t> </a:t>
            </a:r>
            <a:r>
              <a:rPr lang="da-DK" sz="2400" dirty="0" err="1"/>
              <a:t>they</a:t>
            </a:r>
            <a:r>
              <a:rPr lang="da-DK" sz="2400" dirty="0"/>
              <a:t> </a:t>
            </a:r>
            <a:r>
              <a:rPr lang="da-DK" sz="2400" dirty="0" err="1"/>
              <a:t>involve</a:t>
            </a:r>
            <a:r>
              <a:rPr lang="da-DK" sz="2400" dirty="0"/>
              <a:t> a </a:t>
            </a:r>
            <a:r>
              <a:rPr lang="da-DK" sz="2400" dirty="0" err="1"/>
              <a:t>few</a:t>
            </a:r>
            <a:r>
              <a:rPr lang="da-DK" sz="2400" dirty="0"/>
              <a:t> men?</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3812" b="26961"/>
          <a:stretch/>
        </p:blipFill>
        <p:spPr>
          <a:xfrm>
            <a:off x="4944533" y="1825625"/>
            <a:ext cx="6409267" cy="3545245"/>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88" r="-988"/>
          <a:stretch/>
        </p:blipFill>
        <p:spPr>
          <a:xfrm rot="5400000">
            <a:off x="1216819" y="2512219"/>
            <a:ext cx="3128962" cy="5562600"/>
          </a:xfrm>
          <a:prstGeom prst="rect">
            <a:avLst/>
          </a:prstGeom>
        </p:spPr>
      </p:pic>
      <p:sp>
        <p:nvSpPr>
          <p:cNvPr id="8" name="TextBox 7"/>
          <p:cNvSpPr txBox="1"/>
          <p:nvPr/>
        </p:nvSpPr>
        <p:spPr>
          <a:xfrm flipH="1">
            <a:off x="1041399" y="1690688"/>
            <a:ext cx="3335867" cy="1477328"/>
          </a:xfrm>
          <a:prstGeom prst="rect">
            <a:avLst/>
          </a:prstGeom>
          <a:noFill/>
        </p:spPr>
        <p:txBody>
          <a:bodyPr wrap="square" rtlCol="0">
            <a:spAutoFit/>
          </a:bodyPr>
          <a:lstStyle/>
          <a:p>
            <a:r>
              <a:rPr lang="da-DK" dirty="0"/>
              <a:t>Right: </a:t>
            </a:r>
            <a:r>
              <a:rPr lang="da-DK" dirty="0" err="1"/>
              <a:t>Women</a:t>
            </a:r>
            <a:r>
              <a:rPr lang="da-DK" dirty="0"/>
              <a:t> </a:t>
            </a:r>
            <a:r>
              <a:rPr lang="da-DK" dirty="0" err="1"/>
              <a:t>welcoming</a:t>
            </a:r>
            <a:r>
              <a:rPr lang="da-DK" dirty="0"/>
              <a:t> the </a:t>
            </a:r>
            <a:r>
              <a:rPr lang="da-DK" dirty="0" err="1"/>
              <a:t>visitor</a:t>
            </a:r>
            <a:r>
              <a:rPr lang="da-DK" dirty="0"/>
              <a:t> with dance (Note En </a:t>
            </a:r>
            <a:r>
              <a:rPr lang="da-DK" dirty="0" err="1"/>
              <a:t>Teko</a:t>
            </a:r>
            <a:r>
              <a:rPr lang="da-DK" dirty="0"/>
              <a:t> 2017).</a:t>
            </a:r>
          </a:p>
          <a:p>
            <a:r>
              <a:rPr lang="da-DK" dirty="0"/>
              <a:t>Below: Group </a:t>
            </a:r>
            <a:r>
              <a:rPr lang="da-DK" dirty="0" err="1"/>
              <a:t>discussion</a:t>
            </a:r>
            <a:r>
              <a:rPr lang="da-DK" dirty="0"/>
              <a:t> (</a:t>
            </a:r>
            <a:r>
              <a:rPr lang="da-DK" dirty="0" err="1"/>
              <a:t>Bung</a:t>
            </a:r>
            <a:r>
              <a:rPr lang="da-DK" dirty="0"/>
              <a:t> 2017)</a:t>
            </a:r>
          </a:p>
        </p:txBody>
      </p:sp>
    </p:spTree>
    <p:extLst>
      <p:ext uri="{BB962C8B-B14F-4D97-AF65-F5344CB8AC3E}">
        <p14:creationId xmlns:p14="http://schemas.microsoft.com/office/powerpoint/2010/main" val="67198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2800" dirty="0" err="1"/>
              <a:t>Studytour</a:t>
            </a:r>
            <a:r>
              <a:rPr lang="da-DK" sz="2800" dirty="0"/>
              <a:t> to Farmers Family Learning Group in </a:t>
            </a:r>
            <a:r>
              <a:rPr lang="da-DK" sz="2800" dirty="0" err="1"/>
              <a:t>Rwenzori</a:t>
            </a:r>
            <a:r>
              <a:rPr lang="da-DK" sz="2800" dirty="0"/>
              <a:t> (SATNET and </a:t>
            </a:r>
            <a:r>
              <a:rPr lang="da-DK" sz="2800" dirty="0" err="1"/>
              <a:t>Organic</a:t>
            </a:r>
            <a:r>
              <a:rPr lang="da-DK" sz="2800" dirty="0"/>
              <a:t> Denmark). Facilitator </a:t>
            </a:r>
            <a:r>
              <a:rPr lang="da-DK" sz="2800" dirty="0" err="1"/>
              <a:t>Longino</a:t>
            </a:r>
            <a:r>
              <a:rPr lang="da-DK" sz="2800" dirty="0"/>
              <a:t> from SATNET </a:t>
            </a:r>
            <a:r>
              <a:rPr lang="da-DK" sz="2800" dirty="0" err="1"/>
              <a:t>explains</a:t>
            </a:r>
            <a:r>
              <a:rPr lang="da-DK" sz="2800"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132821"/>
            <a:ext cx="4352925" cy="7738533"/>
          </a:xfrm>
        </p:spPr>
      </p:pic>
    </p:spTree>
    <p:extLst>
      <p:ext uri="{BB962C8B-B14F-4D97-AF65-F5344CB8AC3E}">
        <p14:creationId xmlns:p14="http://schemas.microsoft.com/office/powerpoint/2010/main" val="163906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200" dirty="0"/>
              <a:t>Group </a:t>
            </a:r>
            <a:r>
              <a:rPr lang="da-DK" sz="3200" dirty="0" err="1"/>
              <a:t>discussion</a:t>
            </a:r>
            <a:r>
              <a:rPr lang="da-DK" sz="3200" dirty="0"/>
              <a:t> 2</a:t>
            </a:r>
          </a:p>
        </p:txBody>
      </p:sp>
      <p:sp>
        <p:nvSpPr>
          <p:cNvPr id="3" name="Content Placeholder 2"/>
          <p:cNvSpPr>
            <a:spLocks noGrp="1"/>
          </p:cNvSpPr>
          <p:nvPr>
            <p:ph idx="1"/>
          </p:nvPr>
        </p:nvSpPr>
        <p:spPr/>
        <p:txBody>
          <a:bodyPr/>
          <a:lstStyle/>
          <a:p>
            <a:pPr lvl="0"/>
            <a:r>
              <a:rPr lang="en-US" dirty="0"/>
              <a:t>Why do women groups in East Africa always include a few men, according to your understanding and experiences?</a:t>
            </a:r>
            <a:endParaRPr lang="da-DK" dirty="0"/>
          </a:p>
          <a:p>
            <a:pPr lvl="0"/>
            <a:r>
              <a:rPr lang="en-US" dirty="0"/>
              <a:t>Would the East African women gain from forming separate groups (and the men from forming separate groups)?</a:t>
            </a:r>
            <a:endParaRPr lang="da-DK" dirty="0"/>
          </a:p>
          <a:p>
            <a:r>
              <a:rPr lang="en-US" dirty="0"/>
              <a:t>Which advantages and disadvantages can the family groups have (</a:t>
            </a:r>
            <a:r>
              <a:rPr lang="en-US" dirty="0" err="1"/>
              <a:t>Økologisk</a:t>
            </a:r>
            <a:r>
              <a:rPr lang="en-US" dirty="0"/>
              <a:t> </a:t>
            </a:r>
            <a:r>
              <a:rPr lang="en-US" dirty="0" err="1"/>
              <a:t>Landsforening</a:t>
            </a:r>
            <a:r>
              <a:rPr lang="en-US" dirty="0"/>
              <a:t>)? </a:t>
            </a:r>
            <a:endParaRPr lang="da-DK" dirty="0"/>
          </a:p>
        </p:txBody>
      </p:sp>
    </p:spTree>
    <p:extLst>
      <p:ext uri="{BB962C8B-B14F-4D97-AF65-F5344CB8AC3E}">
        <p14:creationId xmlns:p14="http://schemas.microsoft.com/office/powerpoint/2010/main" val="271274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200" dirty="0"/>
              <a:t>Danish </a:t>
            </a:r>
            <a:r>
              <a:rPr lang="da-DK" sz="3200" dirty="0" err="1"/>
              <a:t>CBOs</a:t>
            </a:r>
            <a:r>
              <a:rPr lang="da-DK" sz="3200" dirty="0"/>
              <a:t> </a:t>
            </a:r>
            <a:r>
              <a:rPr lang="da-DK" sz="3200" dirty="0" err="1"/>
              <a:t>lacked</a:t>
            </a:r>
            <a:r>
              <a:rPr lang="da-DK" sz="3200" dirty="0"/>
              <a:t> </a:t>
            </a:r>
            <a:r>
              <a:rPr lang="da-DK" sz="3200" dirty="0" err="1"/>
              <a:t>knowledge</a:t>
            </a:r>
            <a:r>
              <a:rPr lang="da-DK" sz="3200" dirty="0"/>
              <a:t> </a:t>
            </a:r>
            <a:r>
              <a:rPr lang="da-DK" sz="3200" dirty="0" err="1"/>
              <a:t>about</a:t>
            </a:r>
            <a:r>
              <a:rPr lang="da-DK" sz="3200" dirty="0"/>
              <a:t>:</a:t>
            </a:r>
          </a:p>
        </p:txBody>
      </p:sp>
      <p:sp>
        <p:nvSpPr>
          <p:cNvPr id="3" name="Content Placeholder 2"/>
          <p:cNvSpPr>
            <a:spLocks noGrp="1"/>
          </p:cNvSpPr>
          <p:nvPr>
            <p:ph idx="1"/>
          </p:nvPr>
        </p:nvSpPr>
        <p:spPr/>
        <p:txBody>
          <a:bodyPr>
            <a:normAutofit lnSpcReduction="10000"/>
          </a:bodyPr>
          <a:lstStyle/>
          <a:p>
            <a:pPr lvl="0"/>
            <a:r>
              <a:rPr lang="en-US"/>
              <a:t>The role their partners play in relation to the local authorities? How is the relationship?</a:t>
            </a:r>
            <a:endParaRPr lang="da-DK"/>
          </a:p>
          <a:p>
            <a:pPr lvl="0"/>
            <a:r>
              <a:rPr lang="en-US"/>
              <a:t>How to move from group with individual marketing to federations with common marketing?</a:t>
            </a:r>
            <a:endParaRPr lang="da-DK"/>
          </a:p>
          <a:p>
            <a:pPr lvl="0"/>
            <a:r>
              <a:rPr lang="en-US"/>
              <a:t>How to develop management skills, and more specifically how to practice responsibility and transparency in relation to the members?</a:t>
            </a:r>
            <a:endParaRPr lang="da-DK"/>
          </a:p>
          <a:p>
            <a:pPr lvl="0"/>
            <a:r>
              <a:rPr lang="en-US"/>
              <a:t>How to ensure institutional sustainability?</a:t>
            </a:r>
            <a:endParaRPr lang="da-DK"/>
          </a:p>
          <a:p>
            <a:pPr lvl="0"/>
            <a:r>
              <a:rPr lang="en-US"/>
              <a:t>Indicators that can help partners and CSOs (civil society organizations) to measure on the processes the partners go through to be able improve on our support.</a:t>
            </a:r>
            <a:endParaRPr lang="da-DK"/>
          </a:p>
        </p:txBody>
      </p:sp>
    </p:spTree>
    <p:extLst>
      <p:ext uri="{BB962C8B-B14F-4D97-AF65-F5344CB8AC3E}">
        <p14:creationId xmlns:p14="http://schemas.microsoft.com/office/powerpoint/2010/main" val="115944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Monitoring</a:t>
            </a:r>
            <a:r>
              <a:rPr lang="da-DK" dirty="0"/>
              <a:t> workshop - Group </a:t>
            </a:r>
            <a:r>
              <a:rPr lang="da-DK" dirty="0" err="1"/>
              <a:t>work</a:t>
            </a:r>
            <a:r>
              <a:rPr lang="da-DK" dirty="0"/>
              <a:t> - </a:t>
            </a:r>
            <a:r>
              <a:rPr lang="da-DK" dirty="0" err="1"/>
              <a:t>Amolatar</a:t>
            </a:r>
            <a:endParaRPr lang="da-DK"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132821"/>
            <a:ext cx="4352925" cy="7738533"/>
          </a:xfrm>
        </p:spPr>
      </p:pic>
    </p:spTree>
    <p:extLst>
      <p:ext uri="{BB962C8B-B14F-4D97-AF65-F5344CB8AC3E}">
        <p14:creationId xmlns:p14="http://schemas.microsoft.com/office/powerpoint/2010/main" val="69405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 </a:t>
            </a:r>
            <a:r>
              <a:rPr lang="da-DK" dirty="0" err="1"/>
              <a:t>successfull</a:t>
            </a:r>
            <a:r>
              <a:rPr lang="da-DK" dirty="0"/>
              <a:t> </a:t>
            </a:r>
            <a:r>
              <a:rPr lang="da-DK" dirty="0" err="1"/>
              <a:t>democratic</a:t>
            </a:r>
            <a:r>
              <a:rPr lang="da-DK" dirty="0"/>
              <a:t> rural </a:t>
            </a:r>
            <a:r>
              <a:rPr lang="da-DK" dirty="0" err="1"/>
              <a:t>organization</a:t>
            </a:r>
            <a:r>
              <a:rPr lang="da-DK" dirty="0"/>
              <a:t>:</a:t>
            </a:r>
          </a:p>
        </p:txBody>
      </p:sp>
      <p:sp>
        <p:nvSpPr>
          <p:cNvPr id="3" name="Content Placeholder 2"/>
          <p:cNvSpPr>
            <a:spLocks noGrp="1"/>
          </p:cNvSpPr>
          <p:nvPr>
            <p:ph idx="1"/>
          </p:nvPr>
        </p:nvSpPr>
        <p:spPr/>
        <p:txBody>
          <a:bodyPr/>
          <a:lstStyle/>
          <a:p>
            <a:r>
              <a:rPr lang="en-US" dirty="0"/>
              <a:t>1.Achieves the objectives of the members.</a:t>
            </a:r>
            <a:endParaRPr lang="da-DK" dirty="0"/>
          </a:p>
          <a:p>
            <a:r>
              <a:rPr lang="en-US" dirty="0"/>
              <a:t>2.Retain or expand membership</a:t>
            </a:r>
            <a:endParaRPr lang="da-DK" dirty="0"/>
          </a:p>
          <a:p>
            <a:r>
              <a:rPr lang="en-US" dirty="0"/>
              <a:t>3.Progress towards financial and managerial self-reliance and sustainability</a:t>
            </a:r>
            <a:endParaRPr lang="da-DK" dirty="0"/>
          </a:p>
          <a:p>
            <a:r>
              <a:rPr lang="en-US" dirty="0"/>
              <a:t>4.Inspires members to participate in governance and maintain their shares</a:t>
            </a:r>
            <a:endParaRPr lang="da-DK" dirty="0"/>
          </a:p>
          <a:p>
            <a:r>
              <a:rPr lang="en-US" dirty="0"/>
              <a:t>5.Improve </a:t>
            </a:r>
            <a:r>
              <a:rPr lang="en-US" dirty="0" err="1"/>
              <a:t>selfesteem</a:t>
            </a:r>
            <a:r>
              <a:rPr lang="en-US" dirty="0"/>
              <a:t>, economic, and social wellbeing of members.</a:t>
            </a:r>
            <a:endParaRPr lang="da-DK" dirty="0"/>
          </a:p>
          <a:p>
            <a:pPr marL="0" indent="0">
              <a:buNone/>
            </a:pPr>
            <a:endParaRPr lang="da-DK" dirty="0"/>
          </a:p>
        </p:txBody>
      </p:sp>
    </p:spTree>
    <p:extLst>
      <p:ext uri="{BB962C8B-B14F-4D97-AF65-F5344CB8AC3E}">
        <p14:creationId xmlns:p14="http://schemas.microsoft.com/office/powerpoint/2010/main" val="84899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Main </a:t>
            </a:r>
            <a:r>
              <a:rPr lang="da-DK" dirty="0" err="1"/>
              <a:t>Capacity</a:t>
            </a:r>
            <a:r>
              <a:rPr lang="da-DK" dirty="0"/>
              <a:t> </a:t>
            </a:r>
            <a:r>
              <a:rPr lang="da-DK" dirty="0" err="1"/>
              <a:t>areas</a:t>
            </a:r>
            <a:r>
              <a:rPr lang="da-DK" dirty="0"/>
              <a:t> for </a:t>
            </a:r>
            <a:r>
              <a:rPr lang="da-DK" dirty="0" err="1"/>
              <a:t>DROs</a:t>
            </a:r>
            <a:endParaRPr lang="da-DK" dirty="0"/>
          </a:p>
        </p:txBody>
      </p:sp>
      <p:sp>
        <p:nvSpPr>
          <p:cNvPr id="3" name="Content Placeholder 2"/>
          <p:cNvSpPr>
            <a:spLocks noGrp="1"/>
          </p:cNvSpPr>
          <p:nvPr>
            <p:ph idx="1"/>
          </p:nvPr>
        </p:nvSpPr>
        <p:spPr/>
        <p:txBody>
          <a:bodyPr/>
          <a:lstStyle/>
          <a:p>
            <a:r>
              <a:rPr lang="en-US" dirty="0"/>
              <a:t> </a:t>
            </a:r>
            <a:r>
              <a:rPr lang="en-US" sz="3600" dirty="0"/>
              <a:t>Ownership</a:t>
            </a:r>
          </a:p>
          <a:p>
            <a:r>
              <a:rPr lang="en-US" sz="3600" dirty="0"/>
              <a:t> Financial self reliance</a:t>
            </a:r>
          </a:p>
          <a:p>
            <a:r>
              <a:rPr lang="en-US" sz="3600" dirty="0"/>
              <a:t> Managerial </a:t>
            </a:r>
            <a:r>
              <a:rPr lang="en-US" sz="3600" dirty="0" err="1"/>
              <a:t>selfreliance</a:t>
            </a:r>
            <a:r>
              <a:rPr lang="en-US" sz="3600" dirty="0"/>
              <a:t> and sustainability</a:t>
            </a:r>
          </a:p>
          <a:p>
            <a:r>
              <a:rPr lang="en-US" sz="3600" dirty="0"/>
              <a:t> Democratic election of leaders and other measures to downwards accountability</a:t>
            </a:r>
            <a:endParaRPr lang="da-DK" sz="3600" dirty="0"/>
          </a:p>
          <a:p>
            <a:pPr marL="0" indent="0">
              <a:buNone/>
            </a:pPr>
            <a:endParaRPr lang="da-DK" dirty="0"/>
          </a:p>
        </p:txBody>
      </p:sp>
    </p:spTree>
    <p:extLst>
      <p:ext uri="{BB962C8B-B14F-4D97-AF65-F5344CB8AC3E}">
        <p14:creationId xmlns:p14="http://schemas.microsoft.com/office/powerpoint/2010/main" val="399886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Consultation</a:t>
            </a:r>
            <a:r>
              <a:rPr lang="da-DK" dirty="0"/>
              <a:t> with farmers </a:t>
            </a:r>
            <a:r>
              <a:rPr lang="da-DK" dirty="0" err="1"/>
              <a:t>group</a:t>
            </a:r>
            <a:r>
              <a:rPr lang="da-DK" dirty="0"/>
              <a:t> 2013, </a:t>
            </a:r>
            <a:r>
              <a:rPr lang="da-DK" dirty="0" err="1"/>
              <a:t>Olanyo</a:t>
            </a:r>
            <a:r>
              <a:rPr lang="da-DK" dirty="0"/>
              <a:t> Tie, Aduku</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43854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Indicators</a:t>
            </a:r>
            <a:r>
              <a:rPr lang="da-DK" dirty="0"/>
              <a:t> of </a:t>
            </a:r>
            <a:r>
              <a:rPr lang="da-DK" dirty="0" err="1"/>
              <a:t>Ownership</a:t>
            </a:r>
            <a:endParaRPr lang="da-DK" dirty="0"/>
          </a:p>
        </p:txBody>
      </p:sp>
      <p:sp>
        <p:nvSpPr>
          <p:cNvPr id="3" name="Content Placeholder 2"/>
          <p:cNvSpPr>
            <a:spLocks noGrp="1"/>
          </p:cNvSpPr>
          <p:nvPr>
            <p:ph idx="1"/>
          </p:nvPr>
        </p:nvSpPr>
        <p:spPr/>
        <p:txBody>
          <a:bodyPr>
            <a:normAutofit fontScale="92500" lnSpcReduction="10000"/>
          </a:bodyPr>
          <a:lstStyle/>
          <a:p>
            <a:pPr lvl="0"/>
            <a:r>
              <a:rPr lang="en-US" dirty="0"/>
              <a:t>That the aim of the organization reflects the aspiration of the members (and not only donors or NGO staff/project)</a:t>
            </a:r>
            <a:endParaRPr lang="da-DK" dirty="0"/>
          </a:p>
          <a:p>
            <a:pPr lvl="0"/>
            <a:r>
              <a:rPr lang="en-US" dirty="0"/>
              <a:t>That members participate in funding the activities, I f it is a cooperative this can be done by members buying shares.</a:t>
            </a:r>
            <a:endParaRPr lang="da-DK" dirty="0"/>
          </a:p>
          <a:p>
            <a:pPr lvl="0"/>
            <a:r>
              <a:rPr lang="en-US" dirty="0"/>
              <a:t>That members agree to and follow formal and informal rules (members in a cooperative pay back loans and that they do not </a:t>
            </a:r>
            <a:r>
              <a:rPr lang="en-US" dirty="0" err="1"/>
              <a:t>sidesell</a:t>
            </a:r>
            <a:r>
              <a:rPr lang="en-US" dirty="0"/>
              <a:t> to private traders, but sell to the cooperative).</a:t>
            </a:r>
            <a:endParaRPr lang="da-DK" dirty="0"/>
          </a:p>
          <a:p>
            <a:pPr lvl="0"/>
            <a:r>
              <a:rPr lang="en-US" dirty="0"/>
              <a:t>That the members participate in governance, and they have a voice in the organization (</a:t>
            </a:r>
            <a:r>
              <a:rPr lang="en-US" dirty="0" err="1"/>
              <a:t>eg.they</a:t>
            </a:r>
            <a:r>
              <a:rPr lang="en-US" dirty="0"/>
              <a:t> participate in the AGM, and information/discussion meeting, that they are informed about discussion in the board and participate in information/discussion meetings, that they are invited to participate and participate in monitoring</a:t>
            </a:r>
            <a:endParaRPr lang="da-DK" dirty="0"/>
          </a:p>
          <a:p>
            <a:endParaRPr lang="da-DK" dirty="0"/>
          </a:p>
        </p:txBody>
      </p:sp>
    </p:spTree>
    <p:extLst>
      <p:ext uri="{BB962C8B-B14F-4D97-AF65-F5344CB8AC3E}">
        <p14:creationId xmlns:p14="http://schemas.microsoft.com/office/powerpoint/2010/main" val="172381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The Chair person </a:t>
            </a:r>
            <a:r>
              <a:rPr lang="da-DK" dirty="0" err="1"/>
              <a:t>informs</a:t>
            </a:r>
            <a:r>
              <a:rPr lang="da-DK" dirty="0"/>
              <a:t> a </a:t>
            </a:r>
            <a:r>
              <a:rPr lang="da-DK" dirty="0" err="1"/>
              <a:t>group</a:t>
            </a:r>
            <a:r>
              <a:rPr lang="da-DK" dirty="0"/>
              <a:t>, 2017 , </a:t>
            </a:r>
            <a:r>
              <a:rPr lang="da-DK" dirty="0" err="1"/>
              <a:t>Amolatar</a:t>
            </a:r>
            <a:endParaRPr lang="da-DK"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132821"/>
            <a:ext cx="4352925" cy="7738533"/>
          </a:xfrm>
        </p:spPr>
      </p:pic>
    </p:spTree>
    <p:extLst>
      <p:ext uri="{BB962C8B-B14F-4D97-AF65-F5344CB8AC3E}">
        <p14:creationId xmlns:p14="http://schemas.microsoft.com/office/powerpoint/2010/main" val="18571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Mission of PHCS</a:t>
            </a:r>
          </a:p>
        </p:txBody>
      </p:sp>
      <p:sp>
        <p:nvSpPr>
          <p:cNvPr id="3" name="Content Placeholder 2"/>
          <p:cNvSpPr>
            <a:spLocks noGrp="1"/>
          </p:cNvSpPr>
          <p:nvPr>
            <p:ph idx="1"/>
          </p:nvPr>
        </p:nvSpPr>
        <p:spPr>
          <a:xfrm>
            <a:off x="838200" y="1803400"/>
            <a:ext cx="10515600" cy="4373563"/>
          </a:xfrm>
        </p:spPr>
        <p:txBody>
          <a:bodyPr>
            <a:normAutofit/>
          </a:bodyPr>
          <a:lstStyle/>
          <a:p>
            <a:r>
              <a:rPr lang="en-US" sz="3600" dirty="0"/>
              <a:t> “PHCS is an agricultural cooperative society. We exist to support our members increase their productivity and get good market prices for their produce and therefore contribute to reduced levels of poverty among our members.”</a:t>
            </a:r>
            <a:endParaRPr lang="da-DK" sz="3600" dirty="0"/>
          </a:p>
          <a:p>
            <a:endParaRPr lang="da-DK" dirty="0"/>
          </a:p>
        </p:txBody>
      </p:sp>
    </p:spTree>
    <p:extLst>
      <p:ext uri="{BB962C8B-B14F-4D97-AF65-F5344CB8AC3E}">
        <p14:creationId xmlns:p14="http://schemas.microsoft.com/office/powerpoint/2010/main" val="787890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881</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Fra Bondegrupper til bondeforeninger – kapacitetsudvikling af danske civilsamfundsorganisationers arbejde med udvikling og konsolidering af bondeforeninger</vt:lpstr>
      <vt:lpstr>Danish CBOs lacked knowledge about:</vt:lpstr>
      <vt:lpstr>Monitoring workshop - Group work - Amolatar</vt:lpstr>
      <vt:lpstr>A successfull democratic rural organization:</vt:lpstr>
      <vt:lpstr>Main Capacity areas for DROs</vt:lpstr>
      <vt:lpstr>Consultation with farmers group 2013, Olanyo Tie, Aduku</vt:lpstr>
      <vt:lpstr>Indicators of Ownership</vt:lpstr>
      <vt:lpstr>The Chair person informs a group, 2017 , Amolatar</vt:lpstr>
      <vt:lpstr>Mission of PHCS</vt:lpstr>
      <vt:lpstr>Research findings:</vt:lpstr>
      <vt:lpstr>1st.threshold</vt:lpstr>
      <vt:lpstr>Group work:  1.Find examples of areas where we ask local communities to leave their knowledge and institutions, and where they if they learn the language of others find valuable resources and support 2.How can we become participants in other peoples processes in these areas? </vt:lpstr>
      <vt:lpstr>Seeds capital - measurement of interest</vt:lpstr>
      <vt:lpstr>When to cooperate (or federate)? - What is the right time to federate?</vt:lpstr>
      <vt:lpstr>Can women groups be a tool for empowerment of women also if they involve a few men?</vt:lpstr>
      <vt:lpstr>Studytour to Farmers Family Learning Group in Rwenzori (SATNET and Organic Denmark). Facilitator Longino from SATNET explains.</vt:lpstr>
      <vt:lpstr>Group discussion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Bondegrupper til bondeforeninger – kapacitetsudvikling af danske civilsamfundsorganisationers arbejde med udvikling og konsolidering af bondeforeninger</dc:title>
  <dc:creator>karen ingrid schultz</dc:creator>
  <cp:lastModifiedBy>karen ingrid schultz</cp:lastModifiedBy>
  <cp:revision>31</cp:revision>
  <dcterms:created xsi:type="dcterms:W3CDTF">2017-04-11T13:06:18Z</dcterms:created>
  <dcterms:modified xsi:type="dcterms:W3CDTF">2017-04-19T10:03:41Z</dcterms:modified>
</cp:coreProperties>
</file>